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303" r:id="rId4"/>
    <p:sldId id="256" r:id="rId5"/>
    <p:sldId id="294" r:id="rId6"/>
    <p:sldId id="295" r:id="rId7"/>
    <p:sldId id="296" r:id="rId8"/>
    <p:sldId id="297" r:id="rId9"/>
    <p:sldId id="298" r:id="rId10"/>
    <p:sldId id="304" r:id="rId11"/>
    <p:sldId id="305" r:id="rId12"/>
    <p:sldId id="306" r:id="rId13"/>
    <p:sldId id="293" r:id="rId14"/>
    <p:sldId id="299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9" r:id="rId26"/>
    <p:sldId id="270" r:id="rId27"/>
    <p:sldId id="271" r:id="rId28"/>
    <p:sldId id="276" r:id="rId29"/>
    <p:sldId id="272" r:id="rId30"/>
    <p:sldId id="273" r:id="rId31"/>
    <p:sldId id="275" r:id="rId32"/>
    <p:sldId id="277" r:id="rId33"/>
    <p:sldId id="278" r:id="rId34"/>
    <p:sldId id="281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301" r:id="rId4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לפני שמתחילים" id="{A3426E99-2AF7-4A3B-A058-DAC20099BAE9}">
          <p14:sldIdLst>
            <p14:sldId id="300"/>
          </p14:sldIdLst>
        </p14:section>
        <p14:section name="הקדמה" id="{4000C513-3555-46EA-912C-34C9FFD5020E}">
          <p14:sldIdLst>
            <p14:sldId id="303"/>
          </p14:sldIdLst>
        </p14:section>
        <p14:section name="תחילת ההתקנה דרך הרשת" id="{7771EDA2-9BCC-4A2A-98A4-0A50AB75F442}">
          <p14:sldIdLst>
            <p14:sldId id="256"/>
            <p14:sldId id="294"/>
            <p14:sldId id="295"/>
            <p14:sldId id="296"/>
            <p14:sldId id="297"/>
            <p14:sldId id="298"/>
          </p14:sldIdLst>
        </p14:section>
        <p14:section name="תחילת ההתקנה ממאגר מקומי" id="{83092759-2069-4E1B-B884-E912310306FC}">
          <p14:sldIdLst>
            <p14:sldId id="304"/>
            <p14:sldId id="305"/>
            <p14:sldId id="306"/>
            <p14:sldId id="293"/>
            <p14:sldId id="299"/>
            <p14:sldId id="258"/>
          </p14:sldIdLst>
        </p14:section>
        <p14:section name="המשך התקנה כללי" id="{F85A0D23-792F-4C89-97FA-CD6815B86ACB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</p14:sldIdLst>
        </p14:section>
        <p14:section name="טעינת מאגר" id="{3AFFEEF1-10E6-4FBF-96E0-817595A1861D}">
          <p14:sldIdLst>
            <p14:sldId id="270"/>
            <p14:sldId id="271"/>
            <p14:sldId id="276"/>
            <p14:sldId id="272"/>
            <p14:sldId id="273"/>
            <p14:sldId id="275"/>
            <p14:sldId id="277"/>
            <p14:sldId id="278"/>
            <p14:sldId id="281"/>
          </p14:sldIdLst>
        </p14:section>
        <p14:section name="התקנת חבילות נדרשות" id="{48307E25-BE3E-4424-9AAE-8A43D136F6D5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מקורות" id="{7176314C-D499-4988-92F1-56A7348F935D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84149"/>
    <a:srgbClr val="118191"/>
    <a:srgbClr val="FFFF66"/>
    <a:srgbClr val="FFCC00"/>
    <a:srgbClr val="8E0000"/>
    <a:srgbClr val="0000FF"/>
    <a:srgbClr val="C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srayaa.wixsite.com/math/variou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e.wikipedia.org/wiki/USB#USB_3.X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file:///C:\Users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upport.microsoft.com/he-il/windows/%D7%A0%D7%99%D7%94%D7%95%D7%9C-%D7%97%D7%A9%D7%91%D7%95%D7%A0%D7%95%D7%AA-%D7%9E%D7%A9%D7%AA%D7%9E%D7%A9%D7%99%D7%9D-%D7%91-windows-104dc19f-6430-4b49-6a2b-e4dbd1dcdf32" TargetMode="External"/><Relationship Id="rId4" Type="http://schemas.openxmlformats.org/officeDocument/2006/relationships/hyperlink" Target="https://support.microsoft.com/he-il/account-billing/%D7%9B%D7%99%D7%A6%D7%93-%D7%9C%D7%99%D7%A6%D7%95%D7%A8-%D7%97%D7%A9%D7%91%D7%95%D7%9F-microsoft-%D7%97%D7%93%D7%A9-a84675c3-3e9e-17cf-2911-3d56b15c0aaf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5" Type="http://schemas.openxmlformats.org/officeDocument/2006/relationships/slide" Target="slide26.xml"/><Relationship Id="rId4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ug.org/texlive/acquire-netinstall.html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A8211-DB32-1D5A-620F-3DC8E1FDC38A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TeX Live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Windows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058C0-3BF7-5132-86C6-CC591A4D7B24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הכל על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2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2362B1-003E-7B00-80B9-7D99FD50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062011-0134-2F91-753E-09C22795B81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8C14C-F4F2-F201-0D39-AD4DAA1A1176}"/>
              </a:ext>
            </a:extLst>
          </p:cNvPr>
          <p:cNvSpPr txBox="1"/>
          <p:nvPr/>
        </p:nvSpPr>
        <p:spPr>
          <a:xfrm>
            <a:off x="1482600" y="830997"/>
            <a:ext cx="92268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המאגר המקומי נמצא בהחסן נייד (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disk-on-key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ובנוסף ההחסן הנייד והמחשב תומכים בתקן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USB 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כדאי לוודא שההחסן הנייד מחובר ליציאה התומכת בה גם היא.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כדי לבדוק זאת ניכנס להגדרות -&gt; בלוטות' ומכשירים -&gt; מכשירים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C312ED-8447-5905-8EDC-820F920C5ACC}"/>
              </a:ext>
            </a:extLst>
          </p:cNvPr>
          <p:cNvGrpSpPr/>
          <p:nvPr/>
        </p:nvGrpSpPr>
        <p:grpSpPr>
          <a:xfrm>
            <a:off x="702179" y="2769989"/>
            <a:ext cx="9782599" cy="4088011"/>
            <a:chOff x="702179" y="2769989"/>
            <a:chExt cx="9782599" cy="40880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C827B-4B23-262F-4027-9DDB99D3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202"/>
            <a:stretch/>
          </p:blipFill>
          <p:spPr>
            <a:xfrm>
              <a:off x="1707223" y="2769989"/>
              <a:ext cx="8777555" cy="408801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49A566-B762-9F55-C612-B3C962875750}"/>
                </a:ext>
              </a:extLst>
            </p:cNvPr>
            <p:cNvSpPr/>
            <p:nvPr/>
          </p:nvSpPr>
          <p:spPr>
            <a:xfrm>
              <a:off x="1707222" y="4540449"/>
              <a:ext cx="1477767" cy="36952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8B7583-6F94-3DE8-17D1-F050CFA9026C}"/>
                </a:ext>
              </a:extLst>
            </p:cNvPr>
            <p:cNvSpPr/>
            <p:nvPr/>
          </p:nvSpPr>
          <p:spPr>
            <a:xfrm>
              <a:off x="3854521" y="6112047"/>
              <a:ext cx="2985192" cy="48288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0DC2EF6-A54D-5956-B2D6-75DAF2D41E7A}"/>
                </a:ext>
              </a:extLst>
            </p:cNvPr>
            <p:cNvSpPr/>
            <p:nvPr/>
          </p:nvSpPr>
          <p:spPr>
            <a:xfrm>
              <a:off x="702179" y="448835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B977279-9A14-C1BC-5E25-255E02500CE2}"/>
                </a:ext>
              </a:extLst>
            </p:cNvPr>
            <p:cNvSpPr/>
            <p:nvPr/>
          </p:nvSpPr>
          <p:spPr>
            <a:xfrm flipH="1">
              <a:off x="6941751" y="6112588"/>
              <a:ext cx="88711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94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A9D7F-74DB-2E91-3E09-A701E9EDFD40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ליד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ההחסן הנייד מופיעה ההודעה שבצילום המסך, נדע שהמחשב וההחסן הנייד תומכים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USB 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אבל ההחסן אינו בחיבור תואם.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962E2E-224E-910D-94EB-27E5BF59BA93}"/>
              </a:ext>
            </a:extLst>
          </p:cNvPr>
          <p:cNvGrpSpPr/>
          <p:nvPr/>
        </p:nvGrpSpPr>
        <p:grpSpPr>
          <a:xfrm>
            <a:off x="1707600" y="2031326"/>
            <a:ext cx="8776800" cy="4570839"/>
            <a:chOff x="1707600" y="2031326"/>
            <a:chExt cx="8776800" cy="4570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D621D8-A0FB-56D9-283A-29B5018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416"/>
            <a:stretch/>
          </p:blipFill>
          <p:spPr>
            <a:xfrm>
              <a:off x="1707600" y="2031326"/>
              <a:ext cx="8776800" cy="457083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94DEA0-314E-B8F7-7C94-E1EA2058B745}"/>
                </a:ext>
              </a:extLst>
            </p:cNvPr>
            <p:cNvSpPr/>
            <p:nvPr/>
          </p:nvSpPr>
          <p:spPr>
            <a:xfrm>
              <a:off x="3905891" y="5568941"/>
              <a:ext cx="2641214" cy="45806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8114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A9D7F-74DB-2E91-3E09-A701E9EDFD40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נוציא את ההחסן הנייד מהחיבור הנוכחי ונכניס אותו לחיבור אחר, כך שיתקבל המסך הבא: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24265D-3528-D7C7-8B7E-465D0F96C743}"/>
              </a:ext>
            </a:extLst>
          </p:cNvPr>
          <p:cNvGrpSpPr/>
          <p:nvPr/>
        </p:nvGrpSpPr>
        <p:grpSpPr>
          <a:xfrm>
            <a:off x="1707600" y="2031326"/>
            <a:ext cx="8776800" cy="4574957"/>
            <a:chOff x="1707600" y="2031326"/>
            <a:chExt cx="8776800" cy="4574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E3886E-B0F0-021B-5D5B-436F9618A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332"/>
            <a:stretch/>
          </p:blipFill>
          <p:spPr>
            <a:xfrm>
              <a:off x="1707600" y="2031326"/>
              <a:ext cx="8776800" cy="457495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94DEA0-314E-B8F7-7C94-E1EA2058B745}"/>
                </a:ext>
              </a:extLst>
            </p:cNvPr>
            <p:cNvSpPr/>
            <p:nvPr/>
          </p:nvSpPr>
          <p:spPr>
            <a:xfrm>
              <a:off x="3905891" y="5568941"/>
              <a:ext cx="1459860" cy="45806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51808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כעת, נפתח את התיקייה שבה נמצא המאגר המקומי, נלחץ לחיצה ימנית על הקובץ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install-tl-windows.bat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ונריץ אותו כאדמין (ראו צילום מסך).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C1DD2-A60A-1A63-24B9-23E390FB0B5C}"/>
              </a:ext>
            </a:extLst>
          </p:cNvPr>
          <p:cNvGrpSpPr/>
          <p:nvPr/>
        </p:nvGrpSpPr>
        <p:grpSpPr>
          <a:xfrm>
            <a:off x="563526" y="2031326"/>
            <a:ext cx="7378995" cy="4826674"/>
            <a:chOff x="1843686" y="2031327"/>
            <a:chExt cx="7378995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0A043E1-3980-7F99-8F69-C6A1E5EAB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4" t="5029" r="39423" b="24591"/>
            <a:stretch/>
          </p:blipFill>
          <p:spPr>
            <a:xfrm>
              <a:off x="1843686" y="2031327"/>
              <a:ext cx="7378995" cy="482667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4E41BC-9B62-0F88-C2B6-93C3BE9D4A0F}"/>
                </a:ext>
              </a:extLst>
            </p:cNvPr>
            <p:cNvSpPr/>
            <p:nvPr/>
          </p:nvSpPr>
          <p:spPr>
            <a:xfrm>
              <a:off x="3967826" y="6226680"/>
              <a:ext cx="1600767" cy="30768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344654-DB70-B76B-6EA3-6B30949C221B}"/>
                </a:ext>
              </a:extLst>
            </p:cNvPr>
            <p:cNvSpPr/>
            <p:nvPr/>
          </p:nvSpPr>
          <p:spPr>
            <a:xfrm>
              <a:off x="2947227" y="6139350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435A7A-61C7-036E-EEBC-89B5CF07CAE4}"/>
                </a:ext>
              </a:extLst>
            </p:cNvPr>
            <p:cNvSpPr/>
            <p:nvPr/>
          </p:nvSpPr>
          <p:spPr>
            <a:xfrm>
              <a:off x="6524091" y="2924248"/>
              <a:ext cx="1474369" cy="27489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310C87C-5251-6E1F-7BBE-1AEDB5E2B552}"/>
                </a:ext>
              </a:extLst>
            </p:cNvPr>
            <p:cNvSpPr/>
            <p:nvPr/>
          </p:nvSpPr>
          <p:spPr>
            <a:xfrm flipH="1">
              <a:off x="8147408" y="2831501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F69183-6936-B042-978A-3CCA45A90852}"/>
              </a:ext>
            </a:extLst>
          </p:cNvPr>
          <p:cNvSpPr txBox="1"/>
          <p:nvPr/>
        </p:nvSpPr>
        <p:spPr>
          <a:xfrm>
            <a:off x="8392989" y="2031326"/>
            <a:ext cx="3124891" cy="3046988"/>
          </a:xfrm>
          <a:prstGeom prst="rect">
            <a:avLst/>
          </a:prstGeom>
          <a:solidFill>
            <a:srgbClr val="FFFF66"/>
          </a:solidFill>
          <a:ln w="38100">
            <a:solidFill>
              <a:srgbClr val="8E0000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שימו לב!!!: יש להריץ את הקובץ בעל הסיומת "</a:t>
            </a:r>
            <a:r>
              <a:rPr lang="en-US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.bat</a:t>
            </a:r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", ולא את הקובץ בעל הסיומת "</a:t>
            </a:r>
            <a:r>
              <a:rPr lang="en-US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.exe</a:t>
            </a:r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"; הרצת קובץ ה-</a:t>
            </a:r>
            <a:r>
              <a:rPr lang="en-US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exe</a:t>
            </a:r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תמנע מתהליך ההתקנה לדעת על קיום המאגר המקומי.</a:t>
            </a:r>
          </a:p>
        </p:txBody>
      </p:sp>
    </p:spTree>
    <p:extLst>
      <p:ext uri="{BB962C8B-B14F-4D97-AF65-F5344CB8AC3E}">
        <p14:creationId xmlns:p14="http://schemas.microsoft.com/office/powerpoint/2010/main" val="1008364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שחור של שורת הפקודה.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3E1D4A-1571-8EA7-8DE7-26162357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58" r="39523" b="24493"/>
          <a:stretch/>
        </p:blipFill>
        <p:spPr>
          <a:xfrm>
            <a:off x="569149" y="1661994"/>
            <a:ext cx="7373372" cy="5196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3BA0BB-30F6-6D0D-EFC8-3EE13788AAB9}"/>
              </a:ext>
            </a:extLst>
          </p:cNvPr>
          <p:cNvSpPr txBox="1"/>
          <p:nvPr/>
        </p:nvSpPr>
        <p:spPr>
          <a:xfrm>
            <a:off x="8465264" y="2890937"/>
            <a:ext cx="3124891" cy="1938992"/>
          </a:xfrm>
          <a:prstGeom prst="rect">
            <a:avLst/>
          </a:prstGeom>
          <a:solidFill>
            <a:srgbClr val="FFFF66"/>
          </a:solidFill>
          <a:ln w="38100">
            <a:solidFill>
              <a:srgbClr val="8E0000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שימו לב!!!: סגירת החלון השחור תוביל לעצירת ההתקנה, לכן אין לסגור את החלון עד לסיום ההתקנה.</a:t>
            </a:r>
          </a:p>
        </p:txBody>
      </p:sp>
    </p:spTree>
    <p:extLst>
      <p:ext uri="{BB962C8B-B14F-4D97-AF65-F5344CB8AC3E}">
        <p14:creationId xmlns:p14="http://schemas.microsoft.com/office/powerpoint/2010/main" val="378104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מופיע חלון נוסף כבצילום המסך, יש לחכות עד שיופיע חלון דומה לזה שבשקופית הבאה.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6F3C0-54D2-0E46-4DD4-83275B0D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311" b="24234"/>
          <a:stretch/>
        </p:blipFill>
        <p:spPr>
          <a:xfrm>
            <a:off x="543300" y="1661994"/>
            <a:ext cx="7399221" cy="51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26325-4A1D-1D07-43D7-D3580CE71C21}"/>
              </a:ext>
            </a:extLst>
          </p:cNvPr>
          <p:cNvGrpSpPr/>
          <p:nvPr/>
        </p:nvGrpSpPr>
        <p:grpSpPr>
          <a:xfrm>
            <a:off x="4488094" y="1661994"/>
            <a:ext cx="3215811" cy="3226086"/>
            <a:chOff x="1571946" y="1335641"/>
            <a:chExt cx="3215811" cy="32260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EAE06-59F9-B723-1167-C5709D5C4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47" t="3623" r="71376" b="49335"/>
            <a:stretch/>
          </p:blipFill>
          <p:spPr>
            <a:xfrm>
              <a:off x="1571946" y="1335641"/>
              <a:ext cx="3215811" cy="322608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1652427" y="4261879"/>
              <a:ext cx="733179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D3BD87FF-6EA7-3220-66B9-D158FDFE5ACF}"/>
                </a:ext>
              </a:extLst>
            </p:cNvPr>
            <p:cNvSpPr/>
            <p:nvPr/>
          </p:nvSpPr>
          <p:spPr>
            <a:xfrm>
              <a:off x="1741614" y="3233113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927AEB-D9F1-6240-E74E-B3D70084626D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Advanced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03444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B9550-26E8-A9FB-2685-8FE26EC32122}"/>
              </a:ext>
            </a:extLst>
          </p:cNvPr>
          <p:cNvSpPr txBox="1"/>
          <p:nvPr/>
        </p:nvSpPr>
        <p:spPr>
          <a:xfrm>
            <a:off x="8520398" y="3581619"/>
            <a:ext cx="309200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Change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763D4D-3FE0-F5BC-7354-A10AF629AEBC}"/>
              </a:ext>
            </a:extLst>
          </p:cNvPr>
          <p:cNvGrpSpPr/>
          <p:nvPr/>
        </p:nvGrpSpPr>
        <p:grpSpPr>
          <a:xfrm>
            <a:off x="1482600" y="1120622"/>
            <a:ext cx="7037798" cy="5383660"/>
            <a:chOff x="1482600" y="1120622"/>
            <a:chExt cx="7037798" cy="53836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F78D3E-86EC-A616-A3C6-B5C959FD9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718" t="7433" r="22557" b="14065"/>
            <a:stretch/>
          </p:blipFill>
          <p:spPr>
            <a:xfrm>
              <a:off x="1482600" y="1120622"/>
              <a:ext cx="7037798" cy="53836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4356210" y="4934098"/>
              <a:ext cx="733179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99D806E2-DD91-E683-286A-984B86F0F5D8}"/>
                </a:ext>
              </a:extLst>
            </p:cNvPr>
            <p:cNvSpPr/>
            <p:nvPr/>
          </p:nvSpPr>
          <p:spPr>
            <a:xfrm>
              <a:off x="4446694" y="3898431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5561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B9550-26E8-A9FB-2685-8FE26EC32122}"/>
              </a:ext>
            </a:extLst>
          </p:cNvPr>
          <p:cNvSpPr txBox="1"/>
          <p:nvPr/>
        </p:nvSpPr>
        <p:spPr>
          <a:xfrm>
            <a:off x="8520398" y="3304419"/>
            <a:ext cx="309200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medium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scheme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ונאשר.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F42232-5AD1-49E6-B976-D6BFF18B8206}"/>
              </a:ext>
            </a:extLst>
          </p:cNvPr>
          <p:cNvGrpSpPr/>
          <p:nvPr/>
        </p:nvGrpSpPr>
        <p:grpSpPr>
          <a:xfrm>
            <a:off x="1482599" y="1120621"/>
            <a:ext cx="7037799" cy="5383660"/>
            <a:chOff x="1482599" y="1120621"/>
            <a:chExt cx="7037799" cy="53836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977433-DA85-0D72-803D-857029B4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818" t="6592" r="22458" b="14906"/>
            <a:stretch/>
          </p:blipFill>
          <p:spPr>
            <a:xfrm>
              <a:off x="1482599" y="1120621"/>
              <a:ext cx="7037799" cy="53836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5749958" y="4903276"/>
              <a:ext cx="733179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5D2508-CF1D-5B78-7D06-1A0ADD137F80}"/>
                </a:ext>
              </a:extLst>
            </p:cNvPr>
            <p:cNvSpPr/>
            <p:nvPr/>
          </p:nvSpPr>
          <p:spPr>
            <a:xfrm>
              <a:off x="3487931" y="2887828"/>
              <a:ext cx="3087530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F439CA-1A56-FACA-4D06-44CBAB532C17}"/>
                </a:ext>
              </a:extLst>
            </p:cNvPr>
            <p:cNvSpPr/>
            <p:nvPr/>
          </p:nvSpPr>
          <p:spPr>
            <a:xfrm>
              <a:off x="2482314" y="2796579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4A31D75-2D6F-989E-71D4-5AC36F4917A1}"/>
                </a:ext>
              </a:extLst>
            </p:cNvPr>
            <p:cNvSpPr/>
            <p:nvPr/>
          </p:nvSpPr>
          <p:spPr>
            <a:xfrm flipH="1">
              <a:off x="6575461" y="4812027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05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B9550-26E8-A9FB-2685-8FE26EC32122}"/>
              </a:ext>
            </a:extLst>
          </p:cNvPr>
          <p:cNvSpPr txBox="1"/>
          <p:nvPr/>
        </p:nvSpPr>
        <p:spPr>
          <a:xfrm>
            <a:off x="9667982" y="3304419"/>
            <a:ext cx="19444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Custumize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40A655-94C7-6B4D-2978-12B632FD8296}"/>
              </a:ext>
            </a:extLst>
          </p:cNvPr>
          <p:cNvGrpSpPr/>
          <p:nvPr/>
        </p:nvGrpSpPr>
        <p:grpSpPr>
          <a:xfrm>
            <a:off x="955497" y="1130895"/>
            <a:ext cx="8712485" cy="5383660"/>
            <a:chOff x="955497" y="1130895"/>
            <a:chExt cx="8712485" cy="53836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1CBA058-6A6A-FA51-FDE5-A4387AAE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635" t="6891" r="8904" b="14607"/>
            <a:stretch/>
          </p:blipFill>
          <p:spPr>
            <a:xfrm>
              <a:off x="955497" y="1130895"/>
              <a:ext cx="8712485" cy="53836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5527802" y="5283420"/>
              <a:ext cx="733179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F439CA-1A56-FACA-4D06-44CBAB532C17}"/>
                </a:ext>
              </a:extLst>
            </p:cNvPr>
            <p:cNvSpPr/>
            <p:nvPr/>
          </p:nvSpPr>
          <p:spPr>
            <a:xfrm>
              <a:off x="4532330" y="51921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4412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לפני שמתחילים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לפני הכל, עלינו לוודא שתיקיית המשתמש שלנו כתובה באנגלית, לשם כך ניכנס לכתובת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file"/>
              </a:rPr>
              <a:t>C:\Users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ונחפש את תיקיית המשתמש כמתואר בצילום המסך: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2432BE-9365-2264-50DB-51425DF34AE3}"/>
              </a:ext>
            </a:extLst>
          </p:cNvPr>
          <p:cNvGrpSpPr/>
          <p:nvPr/>
        </p:nvGrpSpPr>
        <p:grpSpPr>
          <a:xfrm>
            <a:off x="1652530" y="2031326"/>
            <a:ext cx="8035303" cy="2068064"/>
            <a:chOff x="1652530" y="2031326"/>
            <a:chExt cx="8035303" cy="20680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9A41E5-0C9B-E9DB-927E-435289CE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601" t="5128" r="27292" b="66156"/>
            <a:stretch/>
          </p:blipFill>
          <p:spPr>
            <a:xfrm>
              <a:off x="2504166" y="2031326"/>
              <a:ext cx="7183667" cy="206806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140D0C-346D-D1D3-B7B3-39A73734FF14}"/>
                </a:ext>
              </a:extLst>
            </p:cNvPr>
            <p:cNvSpPr/>
            <p:nvPr/>
          </p:nvSpPr>
          <p:spPr>
            <a:xfrm>
              <a:off x="2654842" y="3275158"/>
              <a:ext cx="659038" cy="2838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E3C8567-29CF-D6B6-2398-9FD68C0171B6}"/>
                </a:ext>
              </a:extLst>
            </p:cNvPr>
            <p:cNvSpPr/>
            <p:nvPr/>
          </p:nvSpPr>
          <p:spPr>
            <a:xfrm>
              <a:off x="1652530" y="318782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DBAF95-C24C-12AF-E4ED-DBA09FDFE484}"/>
              </a:ext>
            </a:extLst>
          </p:cNvPr>
          <p:cNvSpPr txBox="1"/>
          <p:nvPr/>
        </p:nvSpPr>
        <p:spPr>
          <a:xfrm>
            <a:off x="588150" y="4558392"/>
            <a:ext cx="3031766" cy="1569660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כדאי שתיקיית המשתמש תיכתב באנגלית מפני שהדבר יעזור לתוכנות נוספות.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25B746-AAD3-BF20-CEB1-66E210FFEB4E}"/>
              </a:ext>
            </a:extLst>
          </p:cNvPr>
          <p:cNvSpPr txBox="1"/>
          <p:nvPr/>
        </p:nvSpPr>
        <p:spPr>
          <a:xfrm>
            <a:off x="4089115" y="4138749"/>
            <a:ext cx="6853014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תיקיית המשתמש כתובה בעברית (או בכל שפה אחרת), נצטרך ליצור חשבון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Microsoft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חדש, לקרוא את שמו באנגלית ולתת לו הרשאת אדמין. וכך יהיה לנו אדמין בעל תיקייה באנגלית.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/>
              </a:rPr>
              <a:t>מדריך ליצירת חשבון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/>
              </a:rPr>
              <a:t>Microsoft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/>
              </a:rPr>
              <a:t>מדריך להוספת חשבון חדש למחשב ולהגדרתו כאדמין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737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6DCB3-838C-ECB1-F24D-D5704B957559}"/>
              </a:ext>
            </a:extLst>
          </p:cNvPr>
          <p:cNvGrpSpPr/>
          <p:nvPr/>
        </p:nvGrpSpPr>
        <p:grpSpPr>
          <a:xfrm>
            <a:off x="955496" y="1130895"/>
            <a:ext cx="8712485" cy="5383660"/>
            <a:chOff x="955496" y="1130895"/>
            <a:chExt cx="8712485" cy="53836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914BD3-59F3-B4BF-D74C-678199F81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635" t="6741" r="8904" b="14756"/>
            <a:stretch/>
          </p:blipFill>
          <p:spPr>
            <a:xfrm>
              <a:off x="955496" y="1130895"/>
              <a:ext cx="8712485" cy="53836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2524019" y="4006040"/>
              <a:ext cx="1174678" cy="25773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F439CA-1A56-FACA-4D06-44CBAB532C17}"/>
                </a:ext>
              </a:extLst>
            </p:cNvPr>
            <p:cNvSpPr/>
            <p:nvPr/>
          </p:nvSpPr>
          <p:spPr>
            <a:xfrm>
              <a:off x="1529957" y="389390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1D87CC-600B-D296-66B8-9AB68FD16546}"/>
                </a:ext>
              </a:extLst>
            </p:cNvPr>
            <p:cNvSpPr/>
            <p:nvPr/>
          </p:nvSpPr>
          <p:spPr>
            <a:xfrm>
              <a:off x="4813435" y="3613914"/>
              <a:ext cx="1433251" cy="27999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28FF080-9F15-2F0C-6D60-56511C4F5CF2}"/>
                </a:ext>
              </a:extLst>
            </p:cNvPr>
            <p:cNvSpPr/>
            <p:nvPr/>
          </p:nvSpPr>
          <p:spPr>
            <a:xfrm flipH="1">
              <a:off x="6369978" y="3512738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91FAFE-DAD6-6C7E-7E3F-E57C16B18354}"/>
              </a:ext>
            </a:extLst>
          </p:cNvPr>
          <p:cNvSpPr txBox="1"/>
          <p:nvPr/>
        </p:nvSpPr>
        <p:spPr>
          <a:xfrm>
            <a:off x="8378455" y="2254749"/>
            <a:ext cx="3162031" cy="1569660"/>
          </a:xfrm>
          <a:prstGeom prst="rect">
            <a:avLst/>
          </a:prstGeom>
          <a:solidFill>
            <a:srgbClr val="CCCCCC">
              <a:alpha val="70000"/>
            </a:srgb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נסיר את סימון ה-'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'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ConTeXt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and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packages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ונסמן ב-'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' את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Other languages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0BDBE-2967-3135-BEF5-15469E3DAEBC}"/>
              </a:ext>
            </a:extLst>
          </p:cNvPr>
          <p:cNvSpPr txBox="1"/>
          <p:nvPr/>
        </p:nvSpPr>
        <p:spPr>
          <a:xfrm>
            <a:off x="7549116" y="4526776"/>
            <a:ext cx="3991371" cy="120032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ניתן להסיר שפות נוספות בעמודה השמאלית, ובכך להקטין את גודל ומשך ההתקנה.</a:t>
            </a:r>
          </a:p>
        </p:txBody>
      </p:sp>
    </p:spTree>
    <p:extLst>
      <p:ext uri="{BB962C8B-B14F-4D97-AF65-F5344CB8AC3E}">
        <p14:creationId xmlns:p14="http://schemas.microsoft.com/office/powerpoint/2010/main" val="249581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77695E-A82B-336D-4EBE-F5B6484344A5}"/>
              </a:ext>
            </a:extLst>
          </p:cNvPr>
          <p:cNvGrpSpPr/>
          <p:nvPr/>
        </p:nvGrpSpPr>
        <p:grpSpPr>
          <a:xfrm>
            <a:off x="955496" y="1130895"/>
            <a:ext cx="8712485" cy="5383660"/>
            <a:chOff x="955496" y="1130895"/>
            <a:chExt cx="8712485" cy="53836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914BD3-59F3-B4BF-D74C-678199F81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635" t="6741" r="8904" b="14756"/>
            <a:stretch/>
          </p:blipFill>
          <p:spPr>
            <a:xfrm>
              <a:off x="955496" y="1130895"/>
              <a:ext cx="8712485" cy="53836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1D87CC-600B-D296-66B8-9AB68FD16546}"/>
                </a:ext>
              </a:extLst>
            </p:cNvPr>
            <p:cNvSpPr/>
            <p:nvPr/>
          </p:nvSpPr>
          <p:spPr>
            <a:xfrm>
              <a:off x="7379967" y="5005647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28FF080-9F15-2F0C-6D60-56511C4F5CF2}"/>
                </a:ext>
              </a:extLst>
            </p:cNvPr>
            <p:cNvSpPr/>
            <p:nvPr/>
          </p:nvSpPr>
          <p:spPr>
            <a:xfrm flipH="1">
              <a:off x="8229602" y="4917520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532A9D-A71A-1FC8-455A-F731E61A690F}"/>
              </a:ext>
            </a:extLst>
          </p:cNvPr>
          <p:cNvSpPr txBox="1"/>
          <p:nvPr/>
        </p:nvSpPr>
        <p:spPr>
          <a:xfrm>
            <a:off x="9667982" y="3304419"/>
            <a:ext cx="19444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הבחירה...</a:t>
            </a:r>
          </a:p>
        </p:txBody>
      </p:sp>
    </p:spTree>
    <p:extLst>
      <p:ext uri="{BB962C8B-B14F-4D97-AF65-F5344CB8AC3E}">
        <p14:creationId xmlns:p14="http://schemas.microsoft.com/office/powerpoint/2010/main" val="3529272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AE7C9-E7EC-A633-C572-B4B7AFCA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35" t="7040" r="25590" b="14457"/>
          <a:stretch/>
        </p:blipFill>
        <p:spPr>
          <a:xfrm>
            <a:off x="1972636" y="1130895"/>
            <a:ext cx="6678203" cy="5383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1D87CC-600B-D296-66B8-9AB68FD16546}"/>
              </a:ext>
            </a:extLst>
          </p:cNvPr>
          <p:cNvSpPr/>
          <p:nvPr/>
        </p:nvSpPr>
        <p:spPr>
          <a:xfrm>
            <a:off x="7845427" y="6239286"/>
            <a:ext cx="736617" cy="306091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8FF080-9F15-2F0C-6D60-56511C4F5CF2}"/>
              </a:ext>
            </a:extLst>
          </p:cNvPr>
          <p:cNvSpPr/>
          <p:nvPr/>
        </p:nvSpPr>
        <p:spPr>
          <a:xfrm flipH="1">
            <a:off x="8668267" y="6151159"/>
            <a:ext cx="999715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32A9D-A71A-1FC8-455A-F731E61A690F}"/>
              </a:ext>
            </a:extLst>
          </p:cNvPr>
          <p:cNvSpPr txBox="1"/>
          <p:nvPr/>
        </p:nvSpPr>
        <p:spPr>
          <a:xfrm>
            <a:off x="8650839" y="3591892"/>
            <a:ext cx="296156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7133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שבו נראה את תהליך ההורדה, צילומי מסך: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2B242-E4DB-8140-38FC-76377167FF31}"/>
              </a:ext>
            </a:extLst>
          </p:cNvPr>
          <p:cNvGrpSpPr/>
          <p:nvPr/>
        </p:nvGrpSpPr>
        <p:grpSpPr>
          <a:xfrm>
            <a:off x="1482600" y="1661994"/>
            <a:ext cx="9226800" cy="4704354"/>
            <a:chOff x="1482600" y="1661994"/>
            <a:chExt cx="9226800" cy="47043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5D28A3-F667-CC96-A243-4968A851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1518" t="6177" r="33987" b="37343"/>
            <a:stretch/>
          </p:blipFill>
          <p:spPr>
            <a:xfrm>
              <a:off x="1482600" y="1661994"/>
              <a:ext cx="5424755" cy="38733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C29BC4-DC4A-9D2A-F518-DB3790AEA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489" t="5543" r="34017" b="37978"/>
            <a:stretch/>
          </p:blipFill>
          <p:spPr>
            <a:xfrm>
              <a:off x="5284645" y="2492991"/>
              <a:ext cx="5424755" cy="3873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92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FAE9C6-6BCB-9840-89F3-FE46B76E6F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57" t="6143" r="34439" b="37377"/>
          <a:stretch/>
        </p:blipFill>
        <p:spPr>
          <a:xfrm>
            <a:off x="3421447" y="2769989"/>
            <a:ext cx="5352836" cy="38733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ההורדה מחולקת לשני שלבים: תחילה יורדים 6 קבצים בסיסיים, ולאחריהם יותר מאלף קבצים נוספים. ניתן לעקוב אחרי תהליך ההורדה באמצעות החלון הנ"ל: בכל שורה נכתב כמה קבצים ירדו מתוך סך הקבצים הכולל, כמה זמן כבר עבר וכמה זמן התוכנה מעריכה שיארך התהליך כולו.</a:t>
            </a:r>
          </a:p>
        </p:txBody>
      </p:sp>
    </p:spTree>
    <p:extLst>
      <p:ext uri="{BB962C8B-B14F-4D97-AF65-F5344CB8AC3E}">
        <p14:creationId xmlns:p14="http://schemas.microsoft.com/office/powerpoint/2010/main" val="4192079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כשההורדה תסתיים ייראה החלון כבצילום המסך הבא: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0BCB2E-B9A9-5C92-5DFB-EAEA9BD8E94B}"/>
              </a:ext>
            </a:extLst>
          </p:cNvPr>
          <p:cNvGrpSpPr/>
          <p:nvPr/>
        </p:nvGrpSpPr>
        <p:grpSpPr>
          <a:xfrm>
            <a:off x="3419582" y="1661994"/>
            <a:ext cx="6487830" cy="3962269"/>
            <a:chOff x="3419582" y="1661994"/>
            <a:chExt cx="6487830" cy="39622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70D063-924E-49B0-C9E7-9D7B92446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1573" t="5844" r="34522" b="37677"/>
            <a:stretch/>
          </p:blipFill>
          <p:spPr>
            <a:xfrm>
              <a:off x="3419582" y="1661994"/>
              <a:ext cx="5352836" cy="387335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116992-319C-0473-11F4-A142291B0AA9}"/>
                </a:ext>
              </a:extLst>
            </p:cNvPr>
            <p:cNvSpPr/>
            <p:nvPr/>
          </p:nvSpPr>
          <p:spPr>
            <a:xfrm>
              <a:off x="8058062" y="5230046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8164FBF-714C-12E6-BDC6-C425E794CC4E}"/>
                </a:ext>
              </a:extLst>
            </p:cNvPr>
            <p:cNvSpPr/>
            <p:nvPr/>
          </p:nvSpPr>
          <p:spPr>
            <a:xfrm flipH="1">
              <a:off x="8907697" y="5141919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98FAA75-4A91-7287-5F06-DE457D77287B}"/>
              </a:ext>
            </a:extLst>
          </p:cNvPr>
          <p:cNvSpPr txBox="1"/>
          <p:nvPr/>
        </p:nvSpPr>
        <p:spPr>
          <a:xfrm>
            <a:off x="1482600" y="5535350"/>
            <a:ext cx="92268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Close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ובזאת סיימנו את תהליך ההתקנה, אך זה לא הסוף: יש עוד כמה חבילות שנצטרך להוריד.</a:t>
            </a:r>
          </a:p>
        </p:txBody>
      </p:sp>
    </p:spTree>
    <p:extLst>
      <p:ext uri="{BB962C8B-B14F-4D97-AF65-F5344CB8AC3E}">
        <p14:creationId xmlns:p14="http://schemas.microsoft.com/office/powerpoint/2010/main" val="378210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בתפריט ההתחלה (או בשורת החיפוש) נחפש את היישום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TLShell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TeX Live Manager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ונפעיל אותו.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D8D45D-CF42-E9A6-FBDB-20F4C8049F1B}"/>
              </a:ext>
            </a:extLst>
          </p:cNvPr>
          <p:cNvGrpSpPr/>
          <p:nvPr/>
        </p:nvGrpSpPr>
        <p:grpSpPr>
          <a:xfrm>
            <a:off x="2380177" y="2031326"/>
            <a:ext cx="6572038" cy="4826674"/>
            <a:chOff x="2380177" y="2031326"/>
            <a:chExt cx="6572038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D5E7EB3-0483-0A0D-C36B-3BEF83AD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20" r="39099"/>
            <a:stretch/>
          </p:blipFill>
          <p:spPr>
            <a:xfrm>
              <a:off x="3239785" y="2031326"/>
              <a:ext cx="5712430" cy="482667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116992-319C-0473-11F4-A142291B0AA9}"/>
                </a:ext>
              </a:extLst>
            </p:cNvPr>
            <p:cNvSpPr/>
            <p:nvPr/>
          </p:nvSpPr>
          <p:spPr>
            <a:xfrm>
              <a:off x="3260333" y="6531795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A453B91-0F44-25B6-184B-714B35B7E7E6}"/>
                </a:ext>
              </a:extLst>
            </p:cNvPr>
            <p:cNvSpPr/>
            <p:nvPr/>
          </p:nvSpPr>
          <p:spPr>
            <a:xfrm>
              <a:off x="2380177" y="317525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52AB48-4EBD-4C3B-4C92-A18295485261}"/>
                </a:ext>
              </a:extLst>
            </p:cNvPr>
            <p:cNvSpPr/>
            <p:nvPr/>
          </p:nvSpPr>
          <p:spPr>
            <a:xfrm>
              <a:off x="3423007" y="3143457"/>
              <a:ext cx="1703797" cy="51414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874A9279-7B2C-4061-85DA-54C4E878FCE5}"/>
                </a:ext>
              </a:extLst>
            </p:cNvPr>
            <p:cNvSpPr/>
            <p:nvPr/>
          </p:nvSpPr>
          <p:spPr>
            <a:xfrm>
              <a:off x="3351238" y="5509592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203376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חלון, נחכה שייטען ויגיע למצב הבא: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5AC1-1FDF-2BFE-5409-F4B8A8E92D43}"/>
              </a:ext>
            </a:extLst>
          </p:cNvPr>
          <p:cNvGrpSpPr/>
          <p:nvPr/>
        </p:nvGrpSpPr>
        <p:grpSpPr>
          <a:xfrm>
            <a:off x="2805780" y="1661994"/>
            <a:ext cx="6580440" cy="5196006"/>
            <a:chOff x="2805780" y="1661994"/>
            <a:chExt cx="6580440" cy="51960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B597F3-8953-366A-CA69-DF7BCBE7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60" t="3746" r="34353" b="7415"/>
            <a:stretch/>
          </p:blipFill>
          <p:spPr>
            <a:xfrm>
              <a:off x="2805780" y="1661994"/>
              <a:ext cx="6580440" cy="519600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116992-319C-0473-11F4-A142291B0AA9}"/>
                </a:ext>
              </a:extLst>
            </p:cNvPr>
            <p:cNvSpPr/>
            <p:nvPr/>
          </p:nvSpPr>
          <p:spPr>
            <a:xfrm>
              <a:off x="2880189" y="5042960"/>
              <a:ext cx="6274085" cy="154277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52AB48-4EBD-4C3B-4C92-A18295485261}"/>
                </a:ext>
              </a:extLst>
            </p:cNvPr>
            <p:cNvSpPr/>
            <p:nvPr/>
          </p:nvSpPr>
          <p:spPr>
            <a:xfrm>
              <a:off x="2805780" y="1875098"/>
              <a:ext cx="3040216" cy="9708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02418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אנחנו מרוצים מהמאגר הנוכחי שלנו (מסומן בצילום המסך שלמטה),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5AC1-1FDF-2BFE-5409-F4B8A8E92D43}"/>
              </a:ext>
            </a:extLst>
          </p:cNvPr>
          <p:cNvGrpSpPr/>
          <p:nvPr/>
        </p:nvGrpSpPr>
        <p:grpSpPr>
          <a:xfrm>
            <a:off x="2281330" y="1661994"/>
            <a:ext cx="7629340" cy="1923687"/>
            <a:chOff x="1886953" y="1661993"/>
            <a:chExt cx="7499267" cy="16771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B597F3-8953-366A-CA69-DF7BCBE7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60" t="3746" r="34353" b="71093"/>
            <a:stretch/>
          </p:blipFill>
          <p:spPr>
            <a:xfrm>
              <a:off x="1886953" y="1661993"/>
              <a:ext cx="7499267" cy="167710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52AB48-4EBD-4C3B-4C92-A18295485261}"/>
                </a:ext>
              </a:extLst>
            </p:cNvPr>
            <p:cNvSpPr/>
            <p:nvPr/>
          </p:nvSpPr>
          <p:spPr>
            <a:xfrm>
              <a:off x="1979061" y="2437719"/>
              <a:ext cx="2280696" cy="23854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94744D-6933-D6FD-4014-A58EA1FED649}"/>
              </a:ext>
            </a:extLst>
          </p:cNvPr>
          <p:cNvSpPr txBox="1"/>
          <p:nvPr/>
        </p:nvSpPr>
        <p:spPr>
          <a:xfrm>
            <a:off x="1482600" y="3585681"/>
            <a:ext cx="9226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Load repository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ECE20-593A-C6F4-63BF-AEC802D9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13" t="3596" r="7184" b="72434"/>
          <a:stretch/>
        </p:blipFill>
        <p:spPr>
          <a:xfrm>
            <a:off x="1400243" y="4232012"/>
            <a:ext cx="8510427" cy="164386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E2B0227-F931-CA7E-7396-EBA29432F270}"/>
              </a:ext>
            </a:extLst>
          </p:cNvPr>
          <p:cNvSpPr/>
          <p:nvPr/>
        </p:nvSpPr>
        <p:spPr>
          <a:xfrm>
            <a:off x="387911" y="4561326"/>
            <a:ext cx="903006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39838-09B6-A315-6F13-D21A063F5208}"/>
              </a:ext>
            </a:extLst>
          </p:cNvPr>
          <p:cNvSpPr/>
          <p:nvPr/>
        </p:nvSpPr>
        <p:spPr>
          <a:xfrm>
            <a:off x="1354756" y="4475460"/>
            <a:ext cx="1254880" cy="675939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79630-B2CD-FFEC-64A9-120298EE6786}"/>
              </a:ext>
            </a:extLst>
          </p:cNvPr>
          <p:cNvSpPr txBox="1"/>
          <p:nvPr/>
        </p:nvSpPr>
        <p:spPr>
          <a:xfrm>
            <a:off x="1482600" y="5875877"/>
            <a:ext cx="9226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...ונעבור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/>
              </a:rPr>
              <a:t>#30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827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אחרת, בתפריט שבחלק העליון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Options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Repositories...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93ED90-4C7C-7F66-9A36-074E252F4B2B}"/>
              </a:ext>
            </a:extLst>
          </p:cNvPr>
          <p:cNvGrpSpPr/>
          <p:nvPr/>
        </p:nvGrpSpPr>
        <p:grpSpPr>
          <a:xfrm>
            <a:off x="1763728" y="1673477"/>
            <a:ext cx="7635135" cy="5184523"/>
            <a:chOff x="1763728" y="1673477"/>
            <a:chExt cx="7635135" cy="51845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B21B16-E390-07FC-1FA5-5521940FA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81" t="3970" r="34353" b="8315"/>
            <a:stretch/>
          </p:blipFill>
          <p:spPr>
            <a:xfrm>
              <a:off x="2793136" y="1673477"/>
              <a:ext cx="6605727" cy="5184523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68ED766-E86F-3AC0-1B02-3FC7BEA365E4}"/>
                </a:ext>
              </a:extLst>
            </p:cNvPr>
            <p:cNvSpPr/>
            <p:nvPr/>
          </p:nvSpPr>
          <p:spPr>
            <a:xfrm>
              <a:off x="1763728" y="1946434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DCAEE0-892E-2FF9-B45D-531A16D6CFFF}"/>
                </a:ext>
              </a:extLst>
            </p:cNvPr>
            <p:cNvSpPr/>
            <p:nvPr/>
          </p:nvSpPr>
          <p:spPr>
            <a:xfrm>
              <a:off x="2762315" y="1875957"/>
              <a:ext cx="1285704" cy="58984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8545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B685E-FA4A-A870-3BC2-7E5F01074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F6A2B-D018-1FA2-754E-F0A616A0558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82889-7E27-11B3-0363-F09AE0498451}"/>
              </a:ext>
            </a:extLst>
          </p:cNvPr>
          <p:cNvSpPr txBox="1"/>
          <p:nvPr/>
        </p:nvSpPr>
        <p:spPr>
          <a:xfrm>
            <a:off x="1249871" y="830997"/>
            <a:ext cx="969225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לארבעה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תחילת ההתקנה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שהיא שונה בין התקנה דרך הרשת (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over the internet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לבין התקנה ממאגר מקומי (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local repository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). הוראות לתחילת ההתקנה דרך הרשת מפורטות החל משקופית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/>
              </a:rPr>
              <a:t>#4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והוראות לתחילת ההתקנה ממאגר מקומי מפורטות החל משקופית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#10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המשך התקנה כללי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החל מכאן אין זה משנה לנו היכן נמצא המאגר.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שלב זה נסיים למעשה את ההתקנה, אלא שעלינו להתקין מספר חבילות נדרשות.</a:t>
            </a: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טעינת מאגר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- בשלב זה נטען את המאגר שממנו נוריד את החבילות הנדרשות. מאגר זה אינו מוכרח להיות אותו מאגר שבשלב הראשון, ומכיוון שלא מדובר בהורדה גדולה מיקום המאגר אינו משנה הרבה.</a:t>
            </a: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הורדת חבילות נדרשות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9742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ייפתח חלון נוסף שיבקש מאיתנו לבחור מאגר לטעינה: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C4B94B-467F-BB24-5DF9-7CB19CD7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91" t="4943" r="18091" b="6817"/>
          <a:stretch/>
        </p:blipFill>
        <p:spPr>
          <a:xfrm>
            <a:off x="2805780" y="1661994"/>
            <a:ext cx="6580440" cy="51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0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נבחר את המאגר הרצוי מהרשימה שתחת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Specific mirror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או נבחר מאגר מקומי (אם קיים כזה)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Local directory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197B87-885A-5F5E-F581-BF393E83AFDF}"/>
              </a:ext>
            </a:extLst>
          </p:cNvPr>
          <p:cNvGrpSpPr/>
          <p:nvPr/>
        </p:nvGrpSpPr>
        <p:grpSpPr>
          <a:xfrm>
            <a:off x="3804422" y="2031326"/>
            <a:ext cx="5572457" cy="3797214"/>
            <a:chOff x="3804422" y="2031326"/>
            <a:chExt cx="5572457" cy="379721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EB0544-0372-B622-0E74-0719697C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652" t="35517" r="49287" b="27770"/>
            <a:stretch/>
          </p:blipFill>
          <p:spPr>
            <a:xfrm>
              <a:off x="3804422" y="2031326"/>
              <a:ext cx="4583156" cy="3776666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F0549090-76F7-3799-3E5B-A856C7920936}"/>
                </a:ext>
              </a:extLst>
            </p:cNvPr>
            <p:cNvSpPr/>
            <p:nvPr/>
          </p:nvSpPr>
          <p:spPr>
            <a:xfrm flipH="1">
              <a:off x="8479302" y="5346196"/>
              <a:ext cx="89757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F72FF3-F3FE-7752-19C9-E7C9CC2C0D86}"/>
                </a:ext>
              </a:extLst>
            </p:cNvPr>
            <p:cNvSpPr/>
            <p:nvPr/>
          </p:nvSpPr>
          <p:spPr>
            <a:xfrm>
              <a:off x="7044163" y="5334945"/>
              <a:ext cx="1343415" cy="4730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2E89CD-9F75-EC3A-969F-5F1C2C4D85E2}"/>
                </a:ext>
              </a:extLst>
            </p:cNvPr>
            <p:cNvSpPr/>
            <p:nvPr/>
          </p:nvSpPr>
          <p:spPr>
            <a:xfrm>
              <a:off x="5291191" y="3297993"/>
              <a:ext cx="3065566" cy="35960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03E9A8-421F-D880-6127-344DC0A3DF90}"/>
              </a:ext>
            </a:extLst>
          </p:cNvPr>
          <p:cNvSpPr txBox="1"/>
          <p:nvPr/>
        </p:nvSpPr>
        <p:spPr>
          <a:xfrm>
            <a:off x="1482600" y="5807992"/>
            <a:ext cx="9226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שסיימנו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Save and Load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551893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ייפתח חלון שיספר לנו מה עלה בגורל הטעינה, זהו השלב הראשון: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46E4A-C535-9194-1CCA-BC2DA4A4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41" t="4194" r="16995" b="6667"/>
          <a:stretch/>
        </p:blipFill>
        <p:spPr>
          <a:xfrm>
            <a:off x="2819478" y="1661994"/>
            <a:ext cx="6553044" cy="52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42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 השלב השני: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3C686-71FF-69E7-F986-2A38E0E6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62" t="4195" r="16742" b="7116"/>
          <a:stretch/>
        </p:blipFill>
        <p:spPr>
          <a:xfrm>
            <a:off x="2828234" y="1661994"/>
            <a:ext cx="6535531" cy="520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9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וכך נראה השלב השלישי והאחרון: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D692DA-12E9-991B-B624-65EF9EC97FC2}"/>
              </a:ext>
            </a:extLst>
          </p:cNvPr>
          <p:cNvGrpSpPr/>
          <p:nvPr/>
        </p:nvGrpSpPr>
        <p:grpSpPr>
          <a:xfrm>
            <a:off x="2814995" y="1661994"/>
            <a:ext cx="6562009" cy="5173973"/>
            <a:chOff x="2814995" y="1661994"/>
            <a:chExt cx="6562009" cy="51739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AED8CA-957C-F5B4-8022-1D3F3A233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140" t="4345" r="16910" b="7416"/>
            <a:stretch/>
          </p:blipFill>
          <p:spPr>
            <a:xfrm>
              <a:off x="2814995" y="1661994"/>
              <a:ext cx="6562009" cy="5173973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DE5A3FA9-3DA9-3879-4AE7-25D454C2D8D5}"/>
                </a:ext>
              </a:extLst>
            </p:cNvPr>
            <p:cNvSpPr/>
            <p:nvPr/>
          </p:nvSpPr>
          <p:spPr>
            <a:xfrm flipH="1">
              <a:off x="8407879" y="4580968"/>
              <a:ext cx="89757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78E7C0-25EC-47E1-466A-D0C8ECFC625E}"/>
                </a:ext>
              </a:extLst>
            </p:cNvPr>
            <p:cNvSpPr/>
            <p:nvPr/>
          </p:nvSpPr>
          <p:spPr>
            <a:xfrm>
              <a:off x="7643973" y="4702411"/>
              <a:ext cx="692359" cy="23945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086798-E90E-186D-4C5D-6CCB7B4F7D79}"/>
              </a:ext>
            </a:extLst>
          </p:cNvPr>
          <p:cNvSpPr txBox="1"/>
          <p:nvPr/>
        </p:nvSpPr>
        <p:spPr>
          <a:xfrm>
            <a:off x="9688530" y="4037310"/>
            <a:ext cx="144039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Close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ונסיים את הטעינה.</a:t>
            </a:r>
          </a:p>
        </p:txBody>
      </p:sp>
    </p:spTree>
    <p:extLst>
      <p:ext uri="{BB962C8B-B14F-4D97-AF65-F5344CB8AC3E}">
        <p14:creationId xmlns:p14="http://schemas.microsoft.com/office/powerpoint/2010/main" val="10140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Not Installed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C0ADE-ABDE-7558-6D13-C13CAF185CB1}"/>
              </a:ext>
            </a:extLst>
          </p:cNvPr>
          <p:cNvGrpSpPr/>
          <p:nvPr/>
        </p:nvGrpSpPr>
        <p:grpSpPr>
          <a:xfrm>
            <a:off x="1894133" y="1661994"/>
            <a:ext cx="7463911" cy="5059809"/>
            <a:chOff x="1894133" y="1661994"/>
            <a:chExt cx="7463911" cy="50598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D45801-B1E6-3978-5550-43D579B3E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309" t="4644" r="17105" b="9064"/>
            <a:stretch/>
          </p:blipFill>
          <p:spPr>
            <a:xfrm>
              <a:off x="2833955" y="1661994"/>
              <a:ext cx="6524089" cy="5059809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0AFDF80-1AFC-5827-C1DD-A631DEA73AB6}"/>
                </a:ext>
              </a:extLst>
            </p:cNvPr>
            <p:cNvSpPr/>
            <p:nvPr/>
          </p:nvSpPr>
          <p:spPr>
            <a:xfrm>
              <a:off x="1894133" y="413864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74C124-E44B-C637-8FB4-9DC520EA1998}"/>
                </a:ext>
              </a:extLst>
            </p:cNvPr>
            <p:cNvSpPr/>
            <p:nvPr/>
          </p:nvSpPr>
          <p:spPr>
            <a:xfrm>
              <a:off x="2907587" y="4259561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61362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בשורת החיפוש נקליד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zref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0E248-3C90-2363-A3B6-7E449DF25E3F}"/>
              </a:ext>
            </a:extLst>
          </p:cNvPr>
          <p:cNvGrpSpPr/>
          <p:nvPr/>
        </p:nvGrpSpPr>
        <p:grpSpPr>
          <a:xfrm>
            <a:off x="2832560" y="1661994"/>
            <a:ext cx="6526879" cy="5024745"/>
            <a:chOff x="2832560" y="1661994"/>
            <a:chExt cx="6526879" cy="5024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7C956A-773A-1C06-07B6-E1CECF1D3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393" t="4643" r="16994" b="9663"/>
            <a:stretch/>
          </p:blipFill>
          <p:spPr>
            <a:xfrm>
              <a:off x="2832560" y="1661994"/>
              <a:ext cx="6526879" cy="5024745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0AFDF80-1AFC-5827-C1DD-A631DEA73AB6}"/>
                </a:ext>
              </a:extLst>
            </p:cNvPr>
            <p:cNvSpPr/>
            <p:nvPr/>
          </p:nvSpPr>
          <p:spPr>
            <a:xfrm flipH="1">
              <a:off x="6380253" y="3918023"/>
              <a:ext cx="81534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74C124-E44B-C637-8FB4-9DC520EA1998}"/>
                </a:ext>
              </a:extLst>
            </p:cNvPr>
            <p:cNvSpPr/>
            <p:nvPr/>
          </p:nvSpPr>
          <p:spPr>
            <a:xfrm>
              <a:off x="5455578" y="4038936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17425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את החבילה המתאימה ב-'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'.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E5B8D2-59D7-9C4F-F6C8-BCA2B1CAF71C}"/>
              </a:ext>
            </a:extLst>
          </p:cNvPr>
          <p:cNvGrpSpPr/>
          <p:nvPr/>
        </p:nvGrpSpPr>
        <p:grpSpPr>
          <a:xfrm>
            <a:off x="1901009" y="1684334"/>
            <a:ext cx="7471565" cy="5007213"/>
            <a:chOff x="1901009" y="1684334"/>
            <a:chExt cx="7471565" cy="50072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BC8C98-496E-7568-8597-40E7883A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309" t="4794" r="16826" b="9811"/>
            <a:stretch/>
          </p:blipFill>
          <p:spPr>
            <a:xfrm>
              <a:off x="2819426" y="1684334"/>
              <a:ext cx="6553148" cy="500721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74C124-E44B-C637-8FB4-9DC520EA1998}"/>
                </a:ext>
              </a:extLst>
            </p:cNvPr>
            <p:cNvSpPr/>
            <p:nvPr/>
          </p:nvSpPr>
          <p:spPr>
            <a:xfrm>
              <a:off x="2850248" y="5640583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16118F-5084-6BBC-60A8-20567ED7B295}"/>
                </a:ext>
              </a:extLst>
            </p:cNvPr>
            <p:cNvSpPr/>
            <p:nvPr/>
          </p:nvSpPr>
          <p:spPr>
            <a:xfrm>
              <a:off x="1901009" y="552411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255423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36009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נחזור על שתי הפעולות האחרונות עבור כל החבילות שברשימה הבאה: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bidi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titlesec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relsize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esint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doublestroke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סך הכל מדובר בשש חבילות נדרשות (כולל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zref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</p:spTree>
    <p:extLst>
      <p:ext uri="{BB962C8B-B14F-4D97-AF65-F5344CB8AC3E}">
        <p14:creationId xmlns:p14="http://schemas.microsoft.com/office/powerpoint/2010/main" val="1003133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ולאחר שסיימנו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 marked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733977-CAFA-85FD-9074-301103B9B00A}"/>
              </a:ext>
            </a:extLst>
          </p:cNvPr>
          <p:cNvGrpSpPr/>
          <p:nvPr/>
        </p:nvGrpSpPr>
        <p:grpSpPr>
          <a:xfrm>
            <a:off x="2810669" y="1661994"/>
            <a:ext cx="7456903" cy="5007154"/>
            <a:chOff x="2810669" y="1661994"/>
            <a:chExt cx="7456903" cy="50071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54F2C9-2F0A-2DF8-44BB-7053D9480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225" t="5093" r="16742" b="9513"/>
            <a:stretch/>
          </p:blipFill>
          <p:spPr>
            <a:xfrm>
              <a:off x="2810669" y="1661994"/>
              <a:ext cx="6570661" cy="5007154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BA297DD-A256-0499-64F2-B2BB42B974F2}"/>
                </a:ext>
              </a:extLst>
            </p:cNvPr>
            <p:cNvSpPr/>
            <p:nvPr/>
          </p:nvSpPr>
          <p:spPr>
            <a:xfrm flipH="1">
              <a:off x="9452226" y="3322122"/>
              <a:ext cx="81534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0D9AED-DF78-7629-968A-C07AB422046C}"/>
                </a:ext>
              </a:extLst>
            </p:cNvPr>
            <p:cNvSpPr/>
            <p:nvPr/>
          </p:nvSpPr>
          <p:spPr>
            <a:xfrm>
              <a:off x="8527551" y="3443035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6231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לדף: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https://www.tug.org/texlive/acquire-netinstall.html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ונוריד ממנו את הקובץ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install-tl-windows.exe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(ראו צילום מסך).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C0DCD8-3C9B-3279-1F51-729F7D2F093B}"/>
              </a:ext>
            </a:extLst>
          </p:cNvPr>
          <p:cNvGrpSpPr/>
          <p:nvPr/>
        </p:nvGrpSpPr>
        <p:grpSpPr>
          <a:xfrm>
            <a:off x="1395573" y="2026330"/>
            <a:ext cx="9400854" cy="4731108"/>
            <a:chOff x="1395573" y="2026330"/>
            <a:chExt cx="9400854" cy="47311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6318CE-93A4-28D3-C00F-C118A224A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2118" r="22893" b="18969"/>
            <a:stretch/>
          </p:blipFill>
          <p:spPr>
            <a:xfrm>
              <a:off x="1395573" y="2031326"/>
              <a:ext cx="9400854" cy="472611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226A7C-0764-B7C7-A1A1-5C3FCB89A9A7}"/>
                </a:ext>
              </a:extLst>
            </p:cNvPr>
            <p:cNvSpPr/>
            <p:nvPr/>
          </p:nvSpPr>
          <p:spPr>
            <a:xfrm>
              <a:off x="8287819" y="2963846"/>
              <a:ext cx="1472630" cy="2880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1154DC6-5189-91D7-6D0A-BBCADB2FE00B}"/>
                </a:ext>
              </a:extLst>
            </p:cNvPr>
            <p:cNvSpPr/>
            <p:nvPr/>
          </p:nvSpPr>
          <p:spPr>
            <a:xfrm>
              <a:off x="8746732" y="2026330"/>
              <a:ext cx="469188" cy="835994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877458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ייפתח חלון שיספר לנו מה עלה בגורל ההורדה, זהו השלב הראשון: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0871C8-CFD4-D700-71F8-004D0B64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09" t="4644" r="16995" b="9363"/>
          <a:stretch/>
        </p:blipFill>
        <p:spPr>
          <a:xfrm>
            <a:off x="2828234" y="1661994"/>
            <a:ext cx="6535531" cy="5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93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תתווספנה החבילות האחרות לפי סדר ה-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abc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AC471F-EAF9-FBF2-8F78-F20A3B37B7AE}"/>
              </a:ext>
            </a:extLst>
          </p:cNvPr>
          <p:cNvGrpSpPr/>
          <p:nvPr/>
        </p:nvGrpSpPr>
        <p:grpSpPr>
          <a:xfrm>
            <a:off x="602598" y="1661993"/>
            <a:ext cx="10986803" cy="5196007"/>
            <a:chOff x="267126" y="1661993"/>
            <a:chExt cx="10986803" cy="51960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D792E1-23DE-2BA5-A0AB-9FAD0C6E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64" t="28614" r="26180" b="35730"/>
            <a:stretch/>
          </p:blipFill>
          <p:spPr>
            <a:xfrm>
              <a:off x="5870271" y="1661993"/>
              <a:ext cx="5383658" cy="244524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5054D7-0301-D0C5-781D-85640593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747" t="28614" r="26096" b="35730"/>
            <a:stretch/>
          </p:blipFill>
          <p:spPr>
            <a:xfrm>
              <a:off x="5870271" y="4412751"/>
              <a:ext cx="5383658" cy="24452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7A5E4C-B804-8CF5-482C-2A31EBE0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721" t="28688" r="26121" b="35656"/>
            <a:stretch/>
          </p:blipFill>
          <p:spPr>
            <a:xfrm>
              <a:off x="267126" y="2884617"/>
              <a:ext cx="5383658" cy="2445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65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ובשלב הבא יתווסף הכיתוב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end-of-updates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אך זה עדיין אינו הסוף.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4E8802-9821-3AB6-EAE7-8EA324C04253}"/>
              </a:ext>
            </a:extLst>
          </p:cNvPr>
          <p:cNvGrpSpPr/>
          <p:nvPr/>
        </p:nvGrpSpPr>
        <p:grpSpPr>
          <a:xfrm>
            <a:off x="2812012" y="1661994"/>
            <a:ext cx="6547427" cy="5042277"/>
            <a:chOff x="2812012" y="1661994"/>
            <a:chExt cx="6547427" cy="50422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F9F6CA-4F3B-7B96-C69D-A764D808D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477" t="4644" r="16910" b="9363"/>
            <a:stretch/>
          </p:blipFill>
          <p:spPr>
            <a:xfrm>
              <a:off x="2832560" y="1661994"/>
              <a:ext cx="6526879" cy="504227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CB8910-8BB7-ED20-CD5F-BD63D3B4E019}"/>
                </a:ext>
              </a:extLst>
            </p:cNvPr>
            <p:cNvSpPr/>
            <p:nvPr/>
          </p:nvSpPr>
          <p:spPr>
            <a:xfrm>
              <a:off x="3761251" y="4561796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0A19019F-BAB3-5896-FB7B-63A56F5810C1}"/>
                </a:ext>
              </a:extLst>
            </p:cNvPr>
            <p:cNvSpPr/>
            <p:nvPr/>
          </p:nvSpPr>
          <p:spPr>
            <a:xfrm>
              <a:off x="2812012" y="4445324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22761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בשלב הסופי נראה את המסך הבא: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C1FFF-87A6-C77C-76BF-D58B69C91B0C}"/>
              </a:ext>
            </a:extLst>
          </p:cNvPr>
          <p:cNvSpPr txBox="1"/>
          <p:nvPr/>
        </p:nvSpPr>
        <p:spPr>
          <a:xfrm flipH="1">
            <a:off x="523981" y="3749508"/>
            <a:ext cx="2063330" cy="2308324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שבשקופית הקודמת, היכן שנכתב כאן "</a:t>
            </a:r>
            <a:r>
              <a:rPr lang="en-US" sz="2400" dirty="0" err="1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Iddle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", מופיע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Running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A95C5B-4490-8A96-5D2A-D937D42D4243}"/>
              </a:ext>
            </a:extLst>
          </p:cNvPr>
          <p:cNvGrpSpPr/>
          <p:nvPr/>
        </p:nvGrpSpPr>
        <p:grpSpPr>
          <a:xfrm>
            <a:off x="2750368" y="1661994"/>
            <a:ext cx="6617828" cy="5051072"/>
            <a:chOff x="2750368" y="1661994"/>
            <a:chExt cx="6617828" cy="5051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12AD1E-0209-594B-6670-EFB133996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477" t="4644" r="16742" b="9213"/>
            <a:stretch/>
          </p:blipFill>
          <p:spPr>
            <a:xfrm>
              <a:off x="2823804" y="1661994"/>
              <a:ext cx="6544392" cy="50510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CB8910-8BB7-ED20-CD5F-BD63D3B4E019}"/>
                </a:ext>
              </a:extLst>
            </p:cNvPr>
            <p:cNvSpPr/>
            <p:nvPr/>
          </p:nvSpPr>
          <p:spPr>
            <a:xfrm>
              <a:off x="3761251" y="4952212"/>
              <a:ext cx="811660" cy="24051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0A19019F-BAB3-5896-FB7B-63A56F5810C1}"/>
                </a:ext>
              </a:extLst>
            </p:cNvPr>
            <p:cNvSpPr/>
            <p:nvPr/>
          </p:nvSpPr>
          <p:spPr>
            <a:xfrm>
              <a:off x="2750368" y="4835740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BBE1DE0-FF36-49B0-8DB1-37F2C84884DC}"/>
                </a:ext>
              </a:extLst>
            </p:cNvPr>
            <p:cNvSpPr/>
            <p:nvPr/>
          </p:nvSpPr>
          <p:spPr>
            <a:xfrm flipH="1">
              <a:off x="8444641" y="4815192"/>
              <a:ext cx="89757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1961D4-57BF-06CC-D60C-144D543CF15C}"/>
                </a:ext>
              </a:extLst>
            </p:cNvPr>
            <p:cNvSpPr/>
            <p:nvPr/>
          </p:nvSpPr>
          <p:spPr>
            <a:xfrm>
              <a:off x="7680735" y="4936635"/>
              <a:ext cx="692359" cy="23945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67486A-2CEA-7380-9612-9F0E8BA0D249}"/>
              </a:ext>
            </a:extLst>
          </p:cNvPr>
          <p:cNvSpPr txBox="1"/>
          <p:nvPr/>
        </p:nvSpPr>
        <p:spPr>
          <a:xfrm>
            <a:off x="9688530" y="4037310"/>
            <a:ext cx="144039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Close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ונסיים את ההורדה.</a:t>
            </a:r>
          </a:p>
        </p:txBody>
      </p:sp>
    </p:spTree>
    <p:extLst>
      <p:ext uri="{BB962C8B-B14F-4D97-AF65-F5344CB8AC3E}">
        <p14:creationId xmlns:p14="http://schemas.microsoft.com/office/powerpoint/2010/main" val="1312284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זהו! סיימנו להתקין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7486A-2CEA-7380-9612-9F0E8BA0D249}"/>
              </a:ext>
            </a:extLst>
          </p:cNvPr>
          <p:cNvSpPr txBox="1"/>
          <p:nvPr/>
        </p:nvSpPr>
        <p:spPr>
          <a:xfrm>
            <a:off x="9596063" y="2609202"/>
            <a:ext cx="144039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אפשר לסגור את החלון...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1B61BB-399A-CBE7-D986-6A2A7C928979}"/>
              </a:ext>
            </a:extLst>
          </p:cNvPr>
          <p:cNvGrpSpPr/>
          <p:nvPr/>
        </p:nvGrpSpPr>
        <p:grpSpPr>
          <a:xfrm>
            <a:off x="2814995" y="1659466"/>
            <a:ext cx="7107216" cy="5044864"/>
            <a:chOff x="2814995" y="1659466"/>
            <a:chExt cx="7107216" cy="50448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1BB923-CFEB-3932-4FAE-263CF99E8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393" t="4794" r="16657" b="9212"/>
            <a:stretch/>
          </p:blipFill>
          <p:spPr>
            <a:xfrm>
              <a:off x="2814995" y="1661994"/>
              <a:ext cx="6562009" cy="504233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25A83-E967-7A47-F34D-45BB791DF941}"/>
                </a:ext>
              </a:extLst>
            </p:cNvPr>
            <p:cNvSpPr/>
            <p:nvPr/>
          </p:nvSpPr>
          <p:spPr>
            <a:xfrm>
              <a:off x="9030985" y="1659466"/>
              <a:ext cx="325471" cy="23097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356E44C-F25E-6C77-F8E6-4A859CB736E5}"/>
                </a:ext>
              </a:extLst>
            </p:cNvPr>
            <p:cNvSpPr/>
            <p:nvPr/>
          </p:nvSpPr>
          <p:spPr>
            <a:xfrm rot="2712951" flipH="1">
              <a:off x="9232250" y="2134142"/>
              <a:ext cx="89757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41294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כמעט כל מה שנכתב במצגת זו, בנוגע להתקנה שאינה בהכרח ממאגר מקומי, נכתב ע"פ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של מיכאל קלי.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כל השאר נכתב בעקבות ניסוי 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וטעייה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אישיים.</a:t>
            </a:r>
          </a:p>
        </p:txBody>
      </p:sp>
    </p:spTree>
    <p:extLst>
      <p:ext uri="{BB962C8B-B14F-4D97-AF65-F5344CB8AC3E}">
        <p14:creationId xmlns:p14="http://schemas.microsoft.com/office/powerpoint/2010/main" val="417387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ההורדה, נלחץ לחיצה ימנית על הקובץ, ונריץ אותו כאדמין: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381689-B4B4-D195-29D9-891D27068B9C}"/>
              </a:ext>
            </a:extLst>
          </p:cNvPr>
          <p:cNvGrpSpPr/>
          <p:nvPr/>
        </p:nvGrpSpPr>
        <p:grpSpPr>
          <a:xfrm>
            <a:off x="2504166" y="1661994"/>
            <a:ext cx="7183667" cy="5196006"/>
            <a:chOff x="2504166" y="1661994"/>
            <a:chExt cx="7183667" cy="5196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2DDF18-7CCF-580C-69B7-E3A5470E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1" t="-75" r="27359" b="28014"/>
            <a:stretch/>
          </p:blipFill>
          <p:spPr>
            <a:xfrm>
              <a:off x="2504166" y="1661994"/>
              <a:ext cx="7183667" cy="519600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961E46-B620-445E-65BC-3ADE552DB6E7}"/>
                </a:ext>
              </a:extLst>
            </p:cNvPr>
            <p:cNvSpPr/>
            <p:nvPr/>
          </p:nvSpPr>
          <p:spPr>
            <a:xfrm>
              <a:off x="6343650" y="3770693"/>
              <a:ext cx="1567595" cy="27489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72DC5BF-F322-C6AA-CF13-49661CC37D57}"/>
                </a:ext>
              </a:extLst>
            </p:cNvPr>
            <p:cNvSpPr/>
            <p:nvPr/>
          </p:nvSpPr>
          <p:spPr>
            <a:xfrm flipH="1">
              <a:off x="7999645" y="3666970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06119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שייפתח נשאיר את הבחירה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17FA5-4C5D-F0CB-20FD-A97833D3E1C3}"/>
              </a:ext>
            </a:extLst>
          </p:cNvPr>
          <p:cNvGrpSpPr/>
          <p:nvPr/>
        </p:nvGrpSpPr>
        <p:grpSpPr>
          <a:xfrm>
            <a:off x="2505535" y="1661994"/>
            <a:ext cx="7473692" cy="5196006"/>
            <a:chOff x="2505535" y="1661994"/>
            <a:chExt cx="7473692" cy="51960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BF9ABD-6814-30A2-059C-D1DE03AE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347" t="1" r="27559" b="27841"/>
            <a:stretch/>
          </p:blipFill>
          <p:spPr>
            <a:xfrm>
              <a:off x="2505535" y="1661994"/>
              <a:ext cx="7180930" cy="51960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A8886F-04A1-FC5E-98AB-0B1915000B63}"/>
                </a:ext>
              </a:extLst>
            </p:cNvPr>
            <p:cNvSpPr/>
            <p:nvPr/>
          </p:nvSpPr>
          <p:spPr>
            <a:xfrm>
              <a:off x="4726779" y="4589904"/>
              <a:ext cx="659038" cy="2838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34A5BBA-9CFC-45BB-235A-C066957A1997}"/>
                </a:ext>
              </a:extLst>
            </p:cNvPr>
            <p:cNvSpPr/>
            <p:nvPr/>
          </p:nvSpPr>
          <p:spPr>
            <a:xfrm>
              <a:off x="3724467" y="4502574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8E977F-CA35-8F53-7CC0-B48811D552B6}"/>
                </a:ext>
              </a:extLst>
            </p:cNvPr>
            <p:cNvSpPr/>
            <p:nvPr/>
          </p:nvSpPr>
          <p:spPr>
            <a:xfrm>
              <a:off x="7984009" y="6099048"/>
              <a:ext cx="913453" cy="3017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E5E926C-99A0-65C4-8D3D-53094E683E76}"/>
                </a:ext>
              </a:extLst>
            </p:cNvPr>
            <p:cNvSpPr/>
            <p:nvPr/>
          </p:nvSpPr>
          <p:spPr>
            <a:xfrm flipH="1">
              <a:off x="8979512" y="6027003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64093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8B5BC7-1FDB-2C10-953B-533C2A1E7E54}"/>
              </a:ext>
            </a:extLst>
          </p:cNvPr>
          <p:cNvGrpSpPr/>
          <p:nvPr/>
        </p:nvGrpSpPr>
        <p:grpSpPr>
          <a:xfrm>
            <a:off x="2505535" y="1661994"/>
            <a:ext cx="7473692" cy="5196006"/>
            <a:chOff x="2505535" y="1661994"/>
            <a:chExt cx="7473692" cy="51960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0D38B9-BE2B-DCC7-15AE-15C88DDB7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72" r="27357" b="27842"/>
            <a:stretch/>
          </p:blipFill>
          <p:spPr>
            <a:xfrm>
              <a:off x="2505535" y="1661994"/>
              <a:ext cx="7178040" cy="519600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5DE940-5435-C53D-1525-D3565FE73C50}"/>
                </a:ext>
              </a:extLst>
            </p:cNvPr>
            <p:cNvSpPr/>
            <p:nvPr/>
          </p:nvSpPr>
          <p:spPr>
            <a:xfrm>
              <a:off x="7984009" y="6099048"/>
              <a:ext cx="861541" cy="3017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26857F8-D05D-EDD5-5A3C-D44CCDCA7C22}"/>
                </a:ext>
              </a:extLst>
            </p:cNvPr>
            <p:cNvSpPr/>
            <p:nvPr/>
          </p:nvSpPr>
          <p:spPr>
            <a:xfrm flipH="1">
              <a:off x="8979512" y="6027003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71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ומיד תתחיל ההתקנה.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7E45E-C217-FA81-1CC6-014970173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27437" b="27852"/>
          <a:stretch/>
        </p:blipFill>
        <p:spPr>
          <a:xfrm>
            <a:off x="2505535" y="1661994"/>
            <a:ext cx="7178040" cy="51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E93674-F269-BDEB-0667-4E945465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925" b="27842"/>
          <a:stretch/>
        </p:blipFill>
        <p:spPr>
          <a:xfrm>
            <a:off x="456774" y="1661994"/>
            <a:ext cx="9226801" cy="5196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4412512" y="830997"/>
            <a:ext cx="6296888" cy="1200329"/>
          </a:xfrm>
          <a:prstGeom prst="rect">
            <a:avLst/>
          </a:prstGeom>
          <a:solidFill>
            <a:srgbClr val="CCCCCC">
              <a:alpha val="70000"/>
            </a:srgbClr>
          </a:solidFill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מופיע חלון נוסף כבצילום המסך, יש לחכות עד שיופיע חלון דומה לזה שבשקופית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#16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167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</TotalTime>
  <Words>1121</Words>
  <Application>Microsoft Office PowerPoint</Application>
  <PresentationFormat>Widescreen</PresentationFormat>
  <Paragraphs>171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56</cp:revision>
  <dcterms:created xsi:type="dcterms:W3CDTF">2024-10-16T09:15:49Z</dcterms:created>
  <dcterms:modified xsi:type="dcterms:W3CDTF">2025-03-28T16:14:35Z</dcterms:modified>
</cp:coreProperties>
</file>